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39"/>
  </p:notesMasterIdLst>
  <p:handoutMasterIdLst>
    <p:handoutMasterId r:id="rId40"/>
  </p:handoutMasterIdLst>
  <p:sldIdLst>
    <p:sldId id="1783" r:id="rId5"/>
    <p:sldId id="1784" r:id="rId6"/>
    <p:sldId id="1702" r:id="rId7"/>
    <p:sldId id="1684" r:id="rId8"/>
    <p:sldId id="1745" r:id="rId9"/>
    <p:sldId id="1746" r:id="rId10"/>
    <p:sldId id="1747" r:id="rId11"/>
    <p:sldId id="1781" r:id="rId12"/>
    <p:sldId id="1748" r:id="rId13"/>
    <p:sldId id="1774" r:id="rId14"/>
    <p:sldId id="1782" r:id="rId15"/>
    <p:sldId id="1751" r:id="rId16"/>
    <p:sldId id="1775" r:id="rId17"/>
    <p:sldId id="1776" r:id="rId18"/>
    <p:sldId id="1777" r:id="rId19"/>
    <p:sldId id="1778" r:id="rId20"/>
    <p:sldId id="1753" r:id="rId21"/>
    <p:sldId id="1756" r:id="rId22"/>
    <p:sldId id="1779" r:id="rId23"/>
    <p:sldId id="1754" r:id="rId24"/>
    <p:sldId id="1755" r:id="rId25"/>
    <p:sldId id="1762" r:id="rId26"/>
    <p:sldId id="1763" r:id="rId27"/>
    <p:sldId id="1780" r:id="rId28"/>
    <p:sldId id="1764" r:id="rId29"/>
    <p:sldId id="1765" r:id="rId30"/>
    <p:sldId id="1766" r:id="rId31"/>
    <p:sldId id="1757" r:id="rId32"/>
    <p:sldId id="1758" r:id="rId33"/>
    <p:sldId id="1767" r:id="rId34"/>
    <p:sldId id="1769" r:id="rId35"/>
    <p:sldId id="1786" r:id="rId36"/>
    <p:sldId id="1787" r:id="rId37"/>
    <p:sldId id="1788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Opening Section" id="{B3FA51BC-53E9-436B-9DC3-2E9DC8613592}">
          <p14:sldIdLst>
            <p14:sldId id="1783"/>
            <p14:sldId id="1784"/>
          </p14:sldIdLst>
        </p14:section>
        <p14:section name="Azure Main slides" id="{6290A1E8-AFB8-3548-8B68-764E854A696A}">
          <p14:sldIdLst>
            <p14:sldId id="1702"/>
            <p14:sldId id="1684"/>
            <p14:sldId id="1745"/>
            <p14:sldId id="1746"/>
            <p14:sldId id="1747"/>
            <p14:sldId id="1781"/>
            <p14:sldId id="1748"/>
            <p14:sldId id="1774"/>
            <p14:sldId id="1782"/>
            <p14:sldId id="1751"/>
            <p14:sldId id="1775"/>
            <p14:sldId id="1776"/>
            <p14:sldId id="1777"/>
            <p14:sldId id="1778"/>
            <p14:sldId id="1753"/>
            <p14:sldId id="1756"/>
            <p14:sldId id="1779"/>
            <p14:sldId id="1754"/>
            <p14:sldId id="1755"/>
            <p14:sldId id="1762"/>
            <p14:sldId id="1763"/>
            <p14:sldId id="1780"/>
            <p14:sldId id="1764"/>
            <p14:sldId id="1765"/>
            <p14:sldId id="1766"/>
            <p14:sldId id="1757"/>
            <p14:sldId id="1758"/>
            <p14:sldId id="1767"/>
            <p14:sldId id="1769"/>
            <p14:sldId id="1786"/>
            <p14:sldId id="1787"/>
            <p14:sldId id="1788"/>
          </p14:sldIdLst>
        </p14:section>
        <p14:section name="Azure Closing Section" id="{82884CC8-64E1-4CFE-9ADB-320B37E0B1C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89D"/>
    <a:srgbClr val="0777D3"/>
    <a:srgbClr val="59B4D9"/>
    <a:srgbClr val="EBEBEB"/>
    <a:srgbClr val="FFFFFF"/>
    <a:srgbClr val="FFF100"/>
    <a:srgbClr val="75757A"/>
    <a:srgbClr val="3C3C41"/>
    <a:srgbClr val="30E5D0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A62BD-8E32-4A34-B72A-083C7CE7D167}" v="4" dt="2020-07-28T15:13:55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2" autoAdjust="0"/>
    <p:restoredTop sz="86378" autoAdjust="0"/>
  </p:normalViewPr>
  <p:slideViewPr>
    <p:cSldViewPr snapToGrid="0">
      <p:cViewPr varScale="1">
        <p:scale>
          <a:sx n="66" d="100"/>
          <a:sy n="66" d="100"/>
        </p:scale>
        <p:origin x="6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9/1/2020 12:18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9/1/2020 12:18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2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Dedicated Host is a service that provides physical servers - able to host one or more virtual machines - dedicated to one Azure subscription. Dedicated hosts are the same physical servers used in our data centers, provided as a resource. You can provision dedicated hosts within a region, availability zone, and fault domain. Then, you can place VMs directly into your provisioned hosts, in whatever configuration best meets your needs.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4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0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6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12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5.sv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04CF6A-EDE4-3945-86E3-F2046FE3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095500"/>
            <a:ext cx="5537797" cy="2316162"/>
          </a:xfrm>
        </p:spPr>
        <p:txBody>
          <a:bodyPr/>
          <a:lstStyle/>
          <a:p>
            <a:r>
              <a:rPr lang="en-US" dirty="0">
                <a:latin typeface="+mn-lt"/>
              </a:rPr>
              <a:t>AZ-303: Microsoft Azure Architect Technologies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3EBFB8-F688-5E4A-84CD-EE6F0D0B6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77" y="4461561"/>
            <a:ext cx="5521944" cy="461665"/>
          </a:xfrm>
        </p:spPr>
        <p:txBody>
          <a:bodyPr/>
          <a:lstStyle/>
          <a:p>
            <a:r>
              <a:rPr lang="en-US" dirty="0"/>
              <a:t>Presenter, MCT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83C65-A01A-45BE-8909-ACEE5C7D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4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347" y="1334699"/>
            <a:ext cx="9572625" cy="415498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Azure provides different VM sizes that offer variations of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Processing power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Memory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Storage capacity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Azure provides a wide range of VM size optio</a:t>
            </a:r>
            <a:r>
              <a:rPr lang="en-US" dirty="0">
                <a:latin typeface="+mj-lt"/>
              </a:rPr>
              <a:t>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General purpose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Compute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Memory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Storage optimized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GPU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performance compute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16178"/>
            <a:ext cx="11533187" cy="411162"/>
          </a:xfrm>
        </p:spPr>
        <p:txBody>
          <a:bodyPr/>
          <a:lstStyle/>
          <a:p>
            <a:r>
              <a:rPr lang="en-US" sz="2800" b="1" dirty="0"/>
              <a:t>Determine the Size of the VM (1 of 2)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090001C-8442-412C-A908-E125B6B7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Determine the Size of the VM (2 of 2)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02AD718-D539-4383-B504-89EDF880023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208486250"/>
              </p:ext>
            </p:extLst>
          </p:nvPr>
        </p:nvGraphicFramePr>
        <p:xfrm>
          <a:off x="465139" y="1492435"/>
          <a:ext cx="1153318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09">
                  <a:extLst>
                    <a:ext uri="{9D8B030D-6E8A-4147-A177-3AD203B41FA5}">
                      <a16:colId xmlns:a16="http://schemas.microsoft.com/office/drawing/2014/main" val="1693855271"/>
                    </a:ext>
                  </a:extLst>
                </a:gridCol>
                <a:gridCol w="8436977">
                  <a:extLst>
                    <a:ext uri="{9D8B030D-6E8A-4147-A177-3AD203B41FA5}">
                      <a16:colId xmlns:a16="http://schemas.microsoft.com/office/drawing/2014/main" val="118585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Option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2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General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Balanced CPU-to-memory ratio. Ideal for testing and development, small to medium databases, and low to medium traffic web servers.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0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Compute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CPU-to-memory ratio. Suitable for medium traffic web servers, network appliances, batch processes, and application servers.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90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+mj-lt"/>
                        </a:rPr>
                        <a:t>Memory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memory-to-CPU ratio. Great for relational database servers, medium to large caches, and in-memory analytics.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3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Storage optimized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High disk throughput and IO. Ideal for VMs running databases.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0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GPU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Heavy graphics rendering and video editing. These VMs are ideal options for model training and inferencing with deep learning.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9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High performance compute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fastest and most powerful CPU with optional high-throughput network interfaces.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6913"/>
                  </a:ext>
                </a:extLst>
              </a:tr>
            </a:tbl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0F1A78C7-E802-4374-A784-68884446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154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86" y="245827"/>
            <a:ext cx="11533187" cy="410369"/>
          </a:xfrm>
        </p:spPr>
        <p:txBody>
          <a:bodyPr/>
          <a:lstStyle/>
          <a:p>
            <a:r>
              <a:rPr lang="en-US" b="1" i="0" u="none" strike="noStrike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Virtual Machine Sizes (Windows and Linux)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BF488D-F12C-40CC-82E7-5BA1742C55F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173294632"/>
              </p:ext>
            </p:extLst>
          </p:nvPr>
        </p:nvGraphicFramePr>
        <p:xfrm>
          <a:off x="451763" y="1110752"/>
          <a:ext cx="11231209" cy="446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313">
                  <a:extLst>
                    <a:ext uri="{9D8B030D-6E8A-4147-A177-3AD203B41FA5}">
                      <a16:colId xmlns:a16="http://schemas.microsoft.com/office/drawing/2014/main" val="106412750"/>
                    </a:ext>
                  </a:extLst>
                </a:gridCol>
                <a:gridCol w="2988676">
                  <a:extLst>
                    <a:ext uri="{9D8B030D-6E8A-4147-A177-3AD203B41FA5}">
                      <a16:colId xmlns:a16="http://schemas.microsoft.com/office/drawing/2014/main" val="544594509"/>
                    </a:ext>
                  </a:extLst>
                </a:gridCol>
                <a:gridCol w="5763220">
                  <a:extLst>
                    <a:ext uri="{9D8B030D-6E8A-4147-A177-3AD203B41FA5}">
                      <a16:colId xmlns:a16="http://schemas.microsoft.com/office/drawing/2014/main" val="136120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Type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Sizes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Description</a:t>
                      </a:r>
                    </a:p>
                  </a:txBody>
                  <a:tcPr marL="52388" marR="52388" marT="61913" marB="61913" anchor="ctr"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38086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General purpose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B, Dsv3, Dv3, Dasv4, Dav4, DSv2, Dv2, Av2, DC, DCv2, Dv4, Dsv4, Ddv4, Ddsv4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Balanced CPU-to-memory ratio. Ideal for testing and development, small to medium databases, and low to medium traffic web servers.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397263280"/>
                  </a:ext>
                </a:extLst>
              </a:tr>
              <a:tr h="35630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Compute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Fsv2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High CPU-to-memory ratio. Good for medium traffic web servers, network appliances, batch processes, and application servers.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2865296020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Memory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Esv3, Ev3, Easv4, Eav4, Ev4, Esv4, Edv4, Edsv4, Mv2, M, DSv2, Dv2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High memory-to-CPU ratio. Great for relational database servers, medium to large caches, and in-memory analytics.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1415275524"/>
                  </a:ext>
                </a:extLst>
              </a:tr>
              <a:tr h="35630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  <a:latin typeface="+mj-lt"/>
                        </a:rPr>
                        <a:t>Storage optimized</a:t>
                      </a:r>
                      <a:endParaRPr lang="en-US" sz="160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Lsv2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High disk throughput and IO ideal for Big Data, SQL, NoSQL databases, data warehousing and large transactional databases.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3703958539"/>
                  </a:ext>
                </a:extLst>
              </a:tr>
              <a:tr h="87856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GPU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NC, NCv2, NCv3, ND, NDv2 (Preview), NV, NVv3, NVv4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Specialized virtual machines targeted for heavy graphic rendering and video editing, as well as model training and inferencing (ND) with deep learning. Available with single or multiple GPUs.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230333678"/>
                  </a:ext>
                </a:extLst>
              </a:tr>
              <a:tr h="61499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  <a:latin typeface="+mj-lt"/>
                        </a:rPr>
                        <a:t>High performance compute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</a:txBody>
                  <a:tcPr marL="61913" marR="61913" marT="47625" marB="476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j-lt"/>
                        </a:rPr>
                        <a:t>HB, HBv2, HC, H</a:t>
                      </a:r>
                    </a:p>
                  </a:txBody>
                  <a:tcPr marL="61913" marR="61913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j-lt"/>
                        </a:rPr>
                        <a:t>Our fastest and most powerful CPU virtual machines with optional high-throughput network interfaces (RDMA).</a:t>
                      </a:r>
                    </a:p>
                  </a:txBody>
                  <a:tcPr marL="61913" marR="61913" marT="47625" marB="47625" anchor="ctr"/>
                </a:tc>
                <a:extLst>
                  <a:ext uri="{0D108BD9-81ED-4DB2-BD59-A6C34878D82A}">
                    <a16:rowId xmlns:a16="http://schemas.microsoft.com/office/drawing/2014/main" val="456496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3374"/>
            <a:ext cx="9572625" cy="3493264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There are two separate costs charged for every VM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Compute costs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Storage costs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There are two main payment options for compute costs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Pay as you go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Reserved Virtual Machine instances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The Pricing Model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D81EAA-2B59-46AC-A788-565ED7DD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424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99022"/>
            <a:ext cx="10139447" cy="2585323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b="1" dirty="0">
                <a:latin typeface="+mj-lt"/>
              </a:rPr>
              <a:t>Azure provides a variety of OS images you can install into the VM, including: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 currently supported versions of Windows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 major Linux distributions </a:t>
            </a: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You can search Azure Marketplace for more install images</a:t>
            </a: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+mj-lt"/>
              </a:rPr>
              <a:t>You can create your own custom images to create Azure VMs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Select an Operating System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AF7F2C7-7734-4EFA-A7CF-C225D4F7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43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366" y="1279542"/>
            <a:ext cx="9572625" cy="455509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Each Azure VM has two or more disks: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OS disk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Temporary disk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Data disks (optional)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OS and data disks reside in Azure Storage accounts: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Azure-based storage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Standard (HDD, SSD)  or Premium (SSD), or Ultra (SSD)</a:t>
            </a:r>
          </a:p>
          <a:p>
            <a:pPr lvl="1"/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When creating an Azure VM, you can choose between</a:t>
            </a:r>
            <a:r>
              <a:rPr lang="en-US" sz="2400" dirty="0">
                <a:latin typeface="+mj-lt"/>
              </a:rPr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Managed disks (recommended)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Unmanaged disks</a:t>
            </a:r>
          </a:p>
          <a:p>
            <a:pPr lvl="1"/>
            <a:endParaRPr lang="en-US" sz="24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29580"/>
            <a:ext cx="11533187" cy="411162"/>
          </a:xfrm>
        </p:spPr>
        <p:txBody>
          <a:bodyPr/>
          <a:lstStyle/>
          <a:p>
            <a:r>
              <a:rPr lang="en-US" sz="3200" b="1" dirty="0"/>
              <a:t>Storage for the VM</a:t>
            </a:r>
          </a:p>
        </p:txBody>
      </p:sp>
      <p:grpSp>
        <p:nvGrpSpPr>
          <p:cNvPr id="4" name="Group 3" descr="Illustration of disks of an Azure VM, which includes the C:\ OS disk, D:\ temporary disk and F:\ data disk. The OS and data disk resize in Azure blob storage.">
            <a:extLst>
              <a:ext uri="{FF2B5EF4-FFF2-40B4-BE49-F238E27FC236}">
                <a16:creationId xmlns:a16="http://schemas.microsoft.com/office/drawing/2014/main" id="{F024B8CB-D651-4960-BAC4-0A57D58F3C32}"/>
              </a:ext>
            </a:extLst>
          </p:cNvPr>
          <p:cNvGrpSpPr/>
          <p:nvPr/>
        </p:nvGrpSpPr>
        <p:grpSpPr>
          <a:xfrm>
            <a:off x="8108573" y="1097485"/>
            <a:ext cx="4189732" cy="4799553"/>
            <a:chOff x="2637968" y="-1325297"/>
            <a:chExt cx="7697669" cy="812900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36441E3-A1DE-4E4A-A71D-19FEBEF5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6894" y="1398593"/>
              <a:ext cx="1674381" cy="167438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03EAC88-C53A-4C01-B375-EB9FABAB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1256" y="2701351"/>
              <a:ext cx="1674381" cy="167438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7309D98-9A53-4863-8BA0-3A15484C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1209" y="2701351"/>
              <a:ext cx="1674381" cy="16743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6DC5CCF-4984-4FBF-8F3A-8C0EC2A34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4379" y="4818889"/>
              <a:ext cx="1378824" cy="137882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2DAC400-2598-45C2-8990-2E2AB82B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6602" y="-1325297"/>
              <a:ext cx="1674381" cy="167438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5E318F-DACB-4FF0-9FFD-E1D441D8D1C8}"/>
                </a:ext>
              </a:extLst>
            </p:cNvPr>
            <p:cNvCxnSpPr>
              <a:cxnSpLocks/>
              <a:stCxn id="7" idx="2"/>
              <a:endCxn id="8" idx="1"/>
            </p:cNvCxnSpPr>
            <p:nvPr/>
          </p:nvCxnSpPr>
          <p:spPr>
            <a:xfrm>
              <a:off x="3798401" y="4375731"/>
              <a:ext cx="2155978" cy="11325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72F1A6-7278-4341-B106-E5AB1FDBF835}"/>
                </a:ext>
              </a:extLst>
            </p:cNvPr>
            <p:cNvCxnSpPr>
              <a:cxnSpLocks/>
              <a:stCxn id="6" idx="2"/>
              <a:endCxn id="8" idx="3"/>
            </p:cNvCxnSpPr>
            <p:nvPr/>
          </p:nvCxnSpPr>
          <p:spPr>
            <a:xfrm flipH="1">
              <a:off x="7333203" y="4375733"/>
              <a:ext cx="2165245" cy="11325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86F83D-B03B-498A-A7FB-951CF248394F}"/>
                </a:ext>
              </a:extLst>
            </p:cNvPr>
            <p:cNvSpPr txBox="1"/>
            <p:nvPr/>
          </p:nvSpPr>
          <p:spPr>
            <a:xfrm>
              <a:off x="5141211" y="6053180"/>
              <a:ext cx="3005156" cy="750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 blob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2B11E-C8A1-4C39-B19C-453305D2F3C0}"/>
                </a:ext>
              </a:extLst>
            </p:cNvPr>
            <p:cNvSpPr txBox="1"/>
            <p:nvPr/>
          </p:nvSpPr>
          <p:spPr>
            <a:xfrm>
              <a:off x="4813523" y="128883"/>
              <a:ext cx="3696442" cy="135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 VM (Windows)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DC45D1-61BC-42A9-9B42-6807809F1D5B}"/>
                </a:ext>
              </a:extLst>
            </p:cNvPr>
            <p:cNvSpPr txBox="1"/>
            <p:nvPr/>
          </p:nvSpPr>
          <p:spPr>
            <a:xfrm>
              <a:off x="2637968" y="812435"/>
              <a:ext cx="2320863" cy="158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Operating system disk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70FCC-A0A2-4966-A17F-B1FDE6EE4822}"/>
                </a:ext>
              </a:extLst>
            </p:cNvPr>
            <p:cNvSpPr txBox="1"/>
            <p:nvPr/>
          </p:nvSpPr>
          <p:spPr>
            <a:xfrm>
              <a:off x="4058506" y="2930498"/>
              <a:ext cx="5170565" cy="158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Temporary disk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(contents can be lost)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0AEBD-81E0-4903-B1BE-4E0B8D4F2347}"/>
                </a:ext>
              </a:extLst>
            </p:cNvPr>
            <p:cNvSpPr txBox="1"/>
            <p:nvPr/>
          </p:nvSpPr>
          <p:spPr>
            <a:xfrm>
              <a:off x="8894259" y="812435"/>
              <a:ext cx="1208374" cy="158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F:\</a:t>
              </a:r>
            </a:p>
            <a:p>
              <a:pPr algn="ctr"/>
              <a:r>
                <a:rPr lang="en-US" sz="1600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Data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241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655" y="1445647"/>
            <a:ext cx="9572625" cy="384720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Azure VM deployments includes other resources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Place related resources in the same </a:t>
            </a:r>
            <a:br>
              <a:rPr lang="en-US" sz="2400" b="1" dirty="0">
                <a:latin typeface="+mj-lt"/>
              </a:rPr>
            </a:br>
            <a:r>
              <a:rPr lang="en-US" sz="2400" b="1" dirty="0">
                <a:latin typeface="+mj-lt"/>
              </a:rPr>
              <a:t>resource group to simplify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Management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Cost tracking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deprovisioning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56EAA-3A0A-466A-88FB-C5633114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Running Linux and Windows Virtual Machines on 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BA995-ED12-4C36-A80A-19EDA5A7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67" y="2313261"/>
            <a:ext cx="6332769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14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Sets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15399"/>
            <a:ext cx="10134683" cy="284693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An availability set is a logical grouping of VMs within a datacenter: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Automatically distributes VMs across fault and update domains on compute clusters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With managed disks, it provides equivalent resiliency on storage clusters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Provides 99.95% availability SLA (for 2 or more VMs)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D07E2-2A75-4284-85FF-BBF3E9DD3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74" y="3497262"/>
            <a:ext cx="6484735" cy="31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98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Sets (2 of 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0ADE0-9583-4620-A77F-3D61DE22F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2" y="1676032"/>
            <a:ext cx="7133333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9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2: Implement VMs for Windows and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Dedicated Hosts, Scale Sets, Disk Encryption, and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Availability Zones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96" y="2379859"/>
            <a:ext cx="9572625" cy="206210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latin typeface="+mj-lt"/>
              </a:rPr>
              <a:t>Core concepts: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Availability zones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Fault domains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Update domains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60BA5-83CD-4A9C-B4B4-67117B8BA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08" y="1806117"/>
            <a:ext cx="6241545" cy="41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Virtual Machine 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603" y="1789674"/>
            <a:ext cx="9572625" cy="153888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Consist of identically configured, load balanced VMs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Support manual, scheduled and automatic scaling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+mj-lt"/>
              </a:rPr>
              <a:t>Automatically distributes VMs across fault domains and update domains</a:t>
            </a:r>
          </a:p>
        </p:txBody>
      </p:sp>
    </p:spTree>
    <p:extLst>
      <p:ext uri="{BB962C8B-B14F-4D97-AF65-F5344CB8AC3E}">
        <p14:creationId xmlns:p14="http://schemas.microsoft.com/office/powerpoint/2010/main" val="40443986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10" y="1169093"/>
            <a:ext cx="8592945" cy="3629025"/>
          </a:xfrm>
        </p:spPr>
        <p:txBody>
          <a:bodyPr/>
          <a:lstStyle/>
          <a:p>
            <a:r>
              <a:rPr lang="en-US" b="1" dirty="0"/>
              <a:t>Deploy and Configure Scale Sets</a:t>
            </a:r>
          </a:p>
        </p:txBody>
      </p:sp>
    </p:spTree>
    <p:extLst>
      <p:ext uri="{BB962C8B-B14F-4D97-AF65-F5344CB8AC3E}">
        <p14:creationId xmlns:p14="http://schemas.microsoft.com/office/powerpoint/2010/main" val="958253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92893-E814-4802-BFC4-AB095738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1" y="2195699"/>
            <a:ext cx="8129961" cy="3609703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Scaling Concepts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698" y="2082442"/>
            <a:ext cx="957262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Vertical scaling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780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43AF5B-EFC2-4584-9E4A-7B9A91EF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2" y="1998349"/>
            <a:ext cx="8955556" cy="397626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Scaling Concepts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917" y="1861513"/>
            <a:ext cx="957262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Horizontal scaling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813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192" y="1327818"/>
            <a:ext cx="10538346" cy="253915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Scale set benefits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Simplicity: All VM instances are created using the same based OS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Load balancer support: layer 4 and layer 7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High availability: multiple instances of the same workload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Autoscaling: the number of instances adjusts dynamically based on demand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Scalability: up to 1,000 VM </a:t>
            </a:r>
            <a:r>
              <a:rPr lang="en-US" sz="2400">
                <a:latin typeface="+mj-lt"/>
              </a:rPr>
              <a:t>instances (600 </a:t>
            </a:r>
            <a:r>
              <a:rPr lang="en-US" sz="2400" dirty="0">
                <a:latin typeface="+mj-lt"/>
              </a:rPr>
              <a:t>when using custom images)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F531F-02CC-4735-8285-633F7981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25" y="4384915"/>
            <a:ext cx="4612780" cy="23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34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Implementing Scale Sets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2644" y="1548747"/>
            <a:ext cx="9572625" cy="353943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Initial instance count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Instance size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Azure spot instance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Use managed disks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Enable scaling beyond 100 instances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latin typeface="+mj-lt"/>
              </a:rPr>
              <a:t>Spreading algorithm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65070-6275-44D3-B4F4-C624124FC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1" y="1548747"/>
            <a:ext cx="6459083" cy="327711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2AD32E8-E4CF-42A9-9DE8-E7AC864E7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086" y="5683238"/>
            <a:ext cx="752391" cy="7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458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Create a VM Scale Set in the Azure Portal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330" y="1654588"/>
            <a:ext cx="6027716" cy="85074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800" dirty="0">
                <a:latin typeface="+mj-lt"/>
              </a:rPr>
              <a:t>Create a public load balancer</a:t>
            </a:r>
          </a:p>
          <a:p>
            <a:pPr>
              <a:spcAft>
                <a:spcPts val="1800"/>
              </a:spcAft>
            </a:pPr>
            <a:r>
              <a:rPr lang="en-US" sz="2800" dirty="0">
                <a:latin typeface="+mj-lt"/>
              </a:rPr>
              <a:t>Create virtual machine scale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96CF5-19CA-4B0E-B16E-712EF8366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61" y="1374668"/>
            <a:ext cx="3997539" cy="48056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6BF3E93-1FF6-459C-B59F-1F48F6BF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3306" y="5804126"/>
            <a:ext cx="752391" cy="7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73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199778"/>
            <a:ext cx="7604124" cy="3629025"/>
          </a:xfrm>
        </p:spPr>
        <p:txBody>
          <a:bodyPr/>
          <a:lstStyle/>
          <a:p>
            <a:r>
              <a:rPr lang="en-US" b="1" dirty="0"/>
              <a:t>Implement Azure VM Dedicated Hosts</a:t>
            </a:r>
          </a:p>
        </p:txBody>
      </p:sp>
    </p:spTree>
    <p:extLst>
      <p:ext uri="{BB962C8B-B14F-4D97-AF65-F5344CB8AC3E}">
        <p14:creationId xmlns:p14="http://schemas.microsoft.com/office/powerpoint/2010/main" val="33719707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Dedicated Hosts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781" y="1930266"/>
            <a:ext cx="9572625" cy="135421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Benefits: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Implement hardware isolation at the physical server level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impact of maintenance events initiated by the Azure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232AD-86B6-441B-969D-8109408E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1" y="4003069"/>
            <a:ext cx="9525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97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522315"/>
            <a:ext cx="11533187" cy="411162"/>
          </a:xfrm>
        </p:spPr>
        <p:txBody>
          <a:bodyPr/>
          <a:lstStyle/>
          <a:p>
            <a:r>
              <a:rPr lang="en-US" sz="3200" b="1" dirty="0"/>
              <a:t>Learning Objectives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507" y="1288965"/>
            <a:ext cx="9572625" cy="4416594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You will learn the following: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Running Linux and Windows Virtual Machines on Azure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Select Virtual Machine Size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High Availability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Implement Azure Dedicated Hosts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Deploy and Configure Scale Sets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+mj-lt"/>
              </a:rPr>
              <a:t>Configure Azure Disk Encryption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400" b="1" dirty="0">
              <a:latin typeface="+mj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5834" y="4854632"/>
            <a:ext cx="2938896" cy="17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Configure Azure Disk Encryption</a:t>
            </a:r>
          </a:p>
        </p:txBody>
      </p:sp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Encryption Technologies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055" y="1456543"/>
            <a:ext cx="9572625" cy="473975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+mj-lt"/>
              </a:rPr>
              <a:t>Two main encryption-based disk protection methods Azure VMs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 Service Encryption (SSE)</a:t>
            </a:r>
            <a:endParaRPr lang="fr-FR" sz="2400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Azure Disk Encryption (ADE)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Storage Service Encryption (SSE)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enabled for all new and existing storage accounts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cannot be disabled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Azure Disk Encryption (ADE)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managed by the VM owner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uses </a:t>
            </a:r>
            <a:r>
              <a:rPr lang="en-US" sz="2400" b="1" dirty="0">
                <a:latin typeface="+mj-lt"/>
              </a:rPr>
              <a:t>BitLocker</a:t>
            </a:r>
            <a:r>
              <a:rPr lang="en-US" sz="2400" dirty="0">
                <a:latin typeface="+mj-lt"/>
              </a:rPr>
              <a:t> on Windows VMs and </a:t>
            </a:r>
            <a:r>
              <a:rPr lang="en-US" sz="2400" b="1" dirty="0">
                <a:latin typeface="+mj-lt"/>
              </a:rPr>
              <a:t>DM-Crypt</a:t>
            </a:r>
            <a:r>
              <a:rPr lang="en-US" sz="2400" dirty="0">
                <a:latin typeface="+mj-lt"/>
              </a:rPr>
              <a:t> on Linux VMs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stores encryption keys in Azure Key Vault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220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 dirty="0">
                <a:effectLst/>
              </a:rPr>
              <a:t>Module </a:t>
            </a:r>
            <a:r>
              <a:rPr lang="en-US" sz="4800" b="1" dirty="0"/>
              <a:t>2 R</a:t>
            </a:r>
            <a:r>
              <a:rPr lang="en-US" sz="4800" b="1" i="0" u="none" strike="noStrike" dirty="0">
                <a:effectLst/>
              </a:rPr>
              <a:t>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A05975D-9234-46CB-ABE4-E04FDE67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8684" y="4285734"/>
            <a:ext cx="2008266" cy="20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1"/>
            <a:ext cx="9694862" cy="1502728"/>
          </a:xfrm>
        </p:spPr>
        <p:txBody>
          <a:bodyPr/>
          <a:lstStyle/>
          <a:p>
            <a:r>
              <a:rPr lang="en-US" sz="3200" dirty="0"/>
              <a:t>Online Role-based training resources:</a:t>
            </a:r>
            <a:br>
              <a:rPr lang="en-US" sz="1050" dirty="0"/>
            </a:br>
            <a:br>
              <a:rPr lang="en-US" sz="1050" dirty="0"/>
            </a:br>
            <a:r>
              <a:rPr lang="en-US" dirty="0"/>
              <a:t>Microsoft Learn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Overview: Running Linux and Windows Virtual Machines on Azure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Checklist for creating an Azure Virtual Machine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40085"/>
            <a:ext cx="9572625" cy="397031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+mj-lt"/>
              </a:rPr>
              <a:t>Required resources for IaaS Virtual Machines: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Start with the network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Name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Decide the location for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Determine the size of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Understanding the pricing model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Storage for the VM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 an operating system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1017443-07A7-46FA-9316-258EF1EE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Start with the Network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9947"/>
            <a:ext cx="9572625" cy="52682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71500" lvl="1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2199AEF-D808-4CF5-BC3C-76271586D7B2}"/>
              </a:ext>
            </a:extLst>
          </p:cNvPr>
          <p:cNvSpPr txBox="1">
            <a:spLocks/>
          </p:cNvSpPr>
          <p:nvPr/>
        </p:nvSpPr>
        <p:spPr>
          <a:xfrm>
            <a:off x="569466" y="1542603"/>
            <a:ext cx="9572625" cy="4170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Segregate the network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one or more subnets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Secure the network</a:t>
            </a:r>
          </a:p>
          <a:p>
            <a:pPr marL="5715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Create and assign Network Security Groups (NSGs)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b="1" dirty="0">
                <a:latin typeface="+mj-lt"/>
              </a:rPr>
              <a:t>Plan each VM deployment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+mj-l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lvl="1" indent="-114300"/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2F607D-7AA5-41D6-8739-A6DDD3172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7753" y="5712975"/>
            <a:ext cx="909002" cy="9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23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505317"/>
            <a:ext cx="11533187" cy="411162"/>
          </a:xfrm>
        </p:spPr>
        <p:txBody>
          <a:bodyPr/>
          <a:lstStyle/>
          <a:p>
            <a:r>
              <a:rPr lang="en-US" sz="3200" b="1" dirty="0"/>
              <a:t>Naming the VM (1 of 2)</a:t>
            </a:r>
            <a:endParaRPr lang="en-US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3AAC2B-A423-4648-B6D8-FBED93293112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31474887"/>
              </p:ext>
            </p:extLst>
          </p:nvPr>
        </p:nvGraphicFramePr>
        <p:xfrm>
          <a:off x="465140" y="3336723"/>
          <a:ext cx="1153318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51">
                  <a:extLst>
                    <a:ext uri="{9D8B030D-6E8A-4147-A177-3AD203B41FA5}">
                      <a16:colId xmlns:a16="http://schemas.microsoft.com/office/drawing/2014/main" val="478660474"/>
                    </a:ext>
                  </a:extLst>
                </a:gridCol>
                <a:gridCol w="4099063">
                  <a:extLst>
                    <a:ext uri="{9D8B030D-6E8A-4147-A177-3AD203B41FA5}">
                      <a16:colId xmlns:a16="http://schemas.microsoft.com/office/drawing/2014/main" val="4255417852"/>
                    </a:ext>
                  </a:extLst>
                </a:gridCol>
                <a:gridCol w="4626671">
                  <a:extLst>
                    <a:ext uri="{9D8B030D-6E8A-4147-A177-3AD203B41FA5}">
                      <a16:colId xmlns:a16="http://schemas.microsoft.com/office/drawing/2014/main" val="3879250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j-lt"/>
                        </a:rPr>
                        <a:t>Element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Example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Notes</a:t>
                      </a:r>
                    </a:p>
                  </a:txBody>
                  <a:tcPr>
                    <a:solidFill>
                      <a:srgbClr val="055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2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Environment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dev, prod, 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environment for the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4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Location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uw</a:t>
                      </a:r>
                      <a:r>
                        <a:rPr lang="en-US" sz="2000" dirty="0">
                          <a:latin typeface="+mj-lt"/>
                        </a:rPr>
                        <a:t> (US West), </a:t>
                      </a:r>
                      <a:r>
                        <a:rPr lang="en-US" sz="2000" dirty="0" err="1">
                          <a:latin typeface="+mj-lt"/>
                        </a:rPr>
                        <a:t>ue</a:t>
                      </a:r>
                      <a:r>
                        <a:rPr lang="en-US" sz="2000" dirty="0">
                          <a:latin typeface="+mj-lt"/>
                        </a:rPr>
                        <a:t> (US East)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The Azure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8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Instance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01, 02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Instance of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9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Product or service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Product, application, or service that resource supports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Role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sql</a:t>
                      </a:r>
                      <a:r>
                        <a:rPr lang="en-US" sz="2000" dirty="0">
                          <a:latin typeface="+mj-lt"/>
                        </a:rPr>
                        <a:t>, web,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Role of the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051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60680D-118E-40D6-8E16-3E0CB76D65B8}"/>
              </a:ext>
            </a:extLst>
          </p:cNvPr>
          <p:cNvSpPr txBox="1"/>
          <p:nvPr/>
        </p:nvSpPr>
        <p:spPr>
          <a:xfrm>
            <a:off x="465138" y="1195577"/>
            <a:ext cx="936290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Naming convention considerations: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VM name is configured as part of the operating system.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This name defines a manageable Azure resource—not trivial to change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Recommended naming conventions include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0488821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Naming the VM (2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04130"/>
            <a:ext cx="9572625" cy="3816429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800" dirty="0">
                <a:latin typeface="+mj-lt"/>
              </a:rPr>
              <a:t>A VM deployment includes several resources: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VM itself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Storage account for the disks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Virtual network (shared with other VMs and services)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Network interface to communicate on the network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Network Security Group(s) to secure network traffic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Public internet address (optional)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BA167F4-9041-4B20-8BC1-EE0F7F87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9668" y="5897043"/>
            <a:ext cx="775364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773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Decide the Location of the VM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234" y="2439828"/>
            <a:ext cx="3235420" cy="246221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Azure has datacenters all over the world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Datacenters are grouped into geographic regions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Select a region where you want the resources to be allocated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8F85CC8-B1E9-4A4A-9905-E538384485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39632"/>
              </p:ext>
            </p:extLst>
          </p:nvPr>
        </p:nvGraphicFramePr>
        <p:xfrm>
          <a:off x="4357207" y="1949459"/>
          <a:ext cx="7829379" cy="388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4" imgW="9150480" imgH="4540320" progId="Paint.Picture">
                  <p:embed/>
                </p:oleObj>
              </mc:Choice>
              <mc:Fallback>
                <p:oleObj name="Bitmap Image" r:id="rId4" imgW="9150480" imgH="45403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8F85CC8-B1E9-4A4A-9905-E53838448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7207" y="1949459"/>
                        <a:ext cx="7829379" cy="3884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D9203214-DDCC-4B67-BC07-2A36C371A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4166" y="6118780"/>
            <a:ext cx="648451" cy="6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56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1448</Words>
  <Application>Microsoft Office PowerPoint</Application>
  <PresentationFormat>Custom</PresentationFormat>
  <Paragraphs>245</Paragraphs>
  <Slides>34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Bitmap Image</vt:lpstr>
      <vt:lpstr>AZ-303: Microsoft Azure Architect Technologies</vt:lpstr>
      <vt:lpstr>Module 2: Implement VMs for Windows and Linux</vt:lpstr>
      <vt:lpstr>Learning Objectives</vt:lpstr>
      <vt:lpstr> Overview: Running Linux and Windows Virtual Machines on Azure</vt:lpstr>
      <vt:lpstr>Checklist for creating an Azure Virtual Machine</vt:lpstr>
      <vt:lpstr>Start with the Network</vt:lpstr>
      <vt:lpstr>Naming the VM (1 of 2)</vt:lpstr>
      <vt:lpstr>Naming the VM (2 of 2)</vt:lpstr>
      <vt:lpstr>Decide the Location of the VM</vt:lpstr>
      <vt:lpstr>Determine the Size of the VM (1 of 2)</vt:lpstr>
      <vt:lpstr>Determine the Size of the VM (2 of 2)</vt:lpstr>
      <vt:lpstr>Virtual Machine Sizes (Windows and Linux)</vt:lpstr>
      <vt:lpstr>The Pricing Model</vt:lpstr>
      <vt:lpstr>Select an Operating System</vt:lpstr>
      <vt:lpstr>Storage for the VM</vt:lpstr>
      <vt:lpstr>Running Linux and Windows Virtual Machines on Azure</vt:lpstr>
      <vt:lpstr>Configure High Availability</vt:lpstr>
      <vt:lpstr>Availability Sets (1 of 2)</vt:lpstr>
      <vt:lpstr>Availability Sets (2 of 2)</vt:lpstr>
      <vt:lpstr>Availability Zones</vt:lpstr>
      <vt:lpstr>Virtual Machine Scale Sets</vt:lpstr>
      <vt:lpstr>Deploy and Configure Scale Sets</vt:lpstr>
      <vt:lpstr>Scaling Concepts (1 of 2)</vt:lpstr>
      <vt:lpstr>Scaling Concepts (2 of 2)</vt:lpstr>
      <vt:lpstr>Scale Sets</vt:lpstr>
      <vt:lpstr>Implementing Scale Sets</vt:lpstr>
      <vt:lpstr>Create a VM Scale Set in the Azure Portal</vt:lpstr>
      <vt:lpstr>Implement Azure VM Dedicated Hosts</vt:lpstr>
      <vt:lpstr>Azure Dedicated Hosts</vt:lpstr>
      <vt:lpstr>Configure Azure Disk Encryption</vt:lpstr>
      <vt:lpstr>Azure Encryption Technologies</vt:lpstr>
      <vt:lpstr>Module 2 Review Questions</vt:lpstr>
      <vt:lpstr>Online Role-based training resources:  Microsoft Learn https://docs.microsoft.com/en-us/learn/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2020-06-25T19:57:18Z</dcterms:created>
  <dcterms:modified xsi:type="dcterms:W3CDTF">2020-09-01T06:50:04Z</dcterms:modified>
</cp:coreProperties>
</file>